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6"/>
  </p:notesMasterIdLst>
  <p:sldIdLst>
    <p:sldId id="261" r:id="rId2"/>
    <p:sldId id="256" r:id="rId3"/>
    <p:sldId id="258" r:id="rId4"/>
    <p:sldId id="290" r:id="rId5"/>
    <p:sldId id="307" r:id="rId6"/>
    <p:sldId id="289" r:id="rId7"/>
    <p:sldId id="305" r:id="rId8"/>
    <p:sldId id="288" r:id="rId9"/>
    <p:sldId id="293" r:id="rId10"/>
    <p:sldId id="281" r:id="rId11"/>
    <p:sldId id="304" r:id="rId12"/>
    <p:sldId id="312" r:id="rId13"/>
    <p:sldId id="291" r:id="rId14"/>
    <p:sldId id="298" r:id="rId15"/>
    <p:sldId id="295" r:id="rId16"/>
    <p:sldId id="299" r:id="rId17"/>
    <p:sldId id="301" r:id="rId18"/>
    <p:sldId id="300" r:id="rId19"/>
    <p:sldId id="308" r:id="rId20"/>
    <p:sldId id="309" r:id="rId21"/>
    <p:sldId id="313" r:id="rId22"/>
    <p:sldId id="310" r:id="rId23"/>
    <p:sldId id="311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61989-3E4B-FC48-A437-D30AB8A71EAE}" v="570" dt="2022-08-01T11:20:28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2584"/>
  </p:normalViewPr>
  <p:slideViewPr>
    <p:cSldViewPr snapToGrid="0">
      <p:cViewPr varScale="1">
        <p:scale>
          <a:sx n="94" d="100"/>
          <a:sy n="94" d="100"/>
        </p:scale>
        <p:origin x="178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3F815-8AF3-4F7C-844E-40EAC2843F4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CF867-3B69-44E1-BE60-A47785230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8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knows someone who works in the medical field?</a:t>
            </a:r>
          </a:p>
          <a:p>
            <a:r>
              <a:rPr lang="en-US" dirty="0"/>
              <a:t>Who knows someone who works in IT?</a:t>
            </a:r>
          </a:p>
          <a:p>
            <a:r>
              <a:rPr lang="en-US" dirty="0"/>
              <a:t>Who knows someone who works in Cyber Security?</a:t>
            </a:r>
          </a:p>
          <a:p>
            <a:endParaRPr lang="en-US" dirty="0"/>
          </a:p>
          <a:p>
            <a:r>
              <a:rPr lang="en-US" dirty="0"/>
              <a:t>Not enough cyber security professionals to fill the open roles.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CF867-3B69-44E1-BE60-A477852301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45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Raise your hand if you play computer games.</a:t>
            </a:r>
          </a:p>
          <a:p>
            <a:endParaRPr lang="en-US" dirty="0"/>
          </a:p>
          <a:p>
            <a:r>
              <a:rPr lang="en-US" dirty="0"/>
              <a:t>Anyone remember Napster/</a:t>
            </a:r>
            <a:r>
              <a:rPr lang="en-US" dirty="0" err="1"/>
              <a:t>Limewire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Spotify</a:t>
            </a:r>
          </a:p>
          <a:p>
            <a:r>
              <a:rPr lang="en-US" dirty="0"/>
              <a:t>Netflix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CF867-3B69-44E1-BE60-A477852301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4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r>
              <a:rPr lang="en-US" dirty="0"/>
              <a:t>What do you think X team would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CF867-3B69-44E1-BE60-A477852301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71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CF867-3B69-44E1-BE60-A477852301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6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r>
              <a:rPr lang="en-US" dirty="0"/>
              <a:t>Internship?</a:t>
            </a:r>
          </a:p>
          <a:p>
            <a:r>
              <a:rPr lang="en-US" dirty="0"/>
              <a:t>Questions about the field that they may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CF867-3B69-44E1-BE60-A477852301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7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CF867-3B69-44E1-BE60-A477852301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5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knows what ransomware is?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CF867-3B69-44E1-BE60-A477852301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23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CF867-3B69-44E1-BE60-A477852301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8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CF867-3B69-44E1-BE60-A477852301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here uses no social media platforms?</a:t>
            </a:r>
          </a:p>
          <a:p>
            <a:endParaRPr lang="en-US" dirty="0"/>
          </a:p>
          <a:p>
            <a:r>
              <a:rPr lang="en-US" dirty="0"/>
              <a:t>For those who do, have you ever seen someone post something super personal that makes you cringe (TMI).</a:t>
            </a:r>
          </a:p>
          <a:p>
            <a:endParaRPr lang="en-US" dirty="0"/>
          </a:p>
          <a:p>
            <a:r>
              <a:rPr lang="en-US" dirty="0"/>
              <a:t>Just because you can share it, and other people are sharing it, doesn’t mean you should share it.</a:t>
            </a:r>
          </a:p>
          <a:p>
            <a:endParaRPr lang="en-US" dirty="0"/>
          </a:p>
          <a:p>
            <a:r>
              <a:rPr lang="en-US" dirty="0"/>
              <a:t>Have you ever accepted a friend request from someone you’ve never personally met?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CF867-3B69-44E1-BE60-A477852301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7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8" y="228600"/>
            <a:ext cx="8229600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 lIns="91440" tIns="91440" rIns="91440" bIns="91440"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August 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91440" tIns="91440" rIns="91440" bIns="9144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tIns="91440" bIns="91440"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lIns="91440" tIns="91440" rIns="91440" bIns="91440" anchor="ctr">
            <a:no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6ABF4B"/>
              </a:gs>
              <a:gs pos="99000">
                <a:srgbClr val="54C8E8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58020"/>
            <a:ext cx="10972800" cy="1541961"/>
          </a:xfrm>
        </p:spPr>
        <p:txBody>
          <a:bodyPr anchor="ctr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/>
        </p:nvCxnSpPr>
        <p:spPr>
          <a:xfrm>
            <a:off x="458724" y="1028700"/>
            <a:ext cx="11274552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/>
        </p:nvCxnSpPr>
        <p:spPr>
          <a:xfrm>
            <a:off x="458724" y="1028700"/>
            <a:ext cx="11274552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/>
        </p:nvCxnSpPr>
        <p:spPr>
          <a:xfrm>
            <a:off x="458724" y="1028700"/>
            <a:ext cx="11274552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914400"/>
            <a:ext cx="5486400" cy="731520"/>
          </a:xfrm>
          <a:solidFill>
            <a:schemeClr val="tx1"/>
          </a:solidFill>
        </p:spPr>
        <p:txBody>
          <a:bodyPr lIns="91440" tIns="0" bIns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914400"/>
            <a:ext cx="5486398" cy="731520"/>
          </a:xfrm>
          <a:solidFill>
            <a:schemeClr val="tx1"/>
          </a:solidFill>
        </p:spPr>
        <p:txBody>
          <a:bodyPr lIns="91440" tIns="0" bIns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914400"/>
            <a:ext cx="3657600" cy="731520"/>
          </a:xfrm>
          <a:solidFill>
            <a:schemeClr val="tx1"/>
          </a:solidFill>
        </p:spPr>
        <p:txBody>
          <a:bodyPr lIns="91440" tIns="0" rIns="91440" bIns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914400"/>
            <a:ext cx="3657600" cy="731520"/>
          </a:xfrm>
          <a:solidFill>
            <a:schemeClr val="tx1"/>
          </a:solidFill>
        </p:spPr>
        <p:txBody>
          <a:bodyPr lIns="91440" tIns="0" rIns="91440" bIns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914400"/>
            <a:ext cx="3657600" cy="731520"/>
          </a:xfrm>
          <a:solidFill>
            <a:schemeClr val="tx1"/>
          </a:solidFill>
        </p:spPr>
        <p:txBody>
          <a:bodyPr lIns="91440" tIns="0" rIns="91440" bIns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923471"/>
            <a:ext cx="2743200" cy="731520"/>
          </a:xfrm>
          <a:solidFill>
            <a:schemeClr val="tx1"/>
          </a:solidFill>
        </p:spPr>
        <p:txBody>
          <a:bodyPr lIns="91440" tIns="0" rIns="91440" bIns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923471"/>
            <a:ext cx="2743200" cy="731520"/>
          </a:xfrm>
          <a:solidFill>
            <a:schemeClr val="tx1"/>
          </a:solidFill>
        </p:spPr>
        <p:txBody>
          <a:bodyPr lIns="91440" tIns="0" rIns="91440" bIns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923471"/>
            <a:ext cx="2743200" cy="731520"/>
          </a:xfrm>
          <a:solidFill>
            <a:schemeClr val="tx1"/>
          </a:solidFill>
        </p:spPr>
        <p:txBody>
          <a:bodyPr lIns="91440" tIns="0" rIns="91440" bIns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914400"/>
            <a:ext cx="2743200" cy="731520"/>
          </a:xfrm>
          <a:solidFill>
            <a:schemeClr val="tx1"/>
          </a:solidFill>
        </p:spPr>
        <p:txBody>
          <a:bodyPr lIns="91440" tIns="0" rIns="91440" bIns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100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32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33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8" y="228600"/>
            <a:ext cx="8229600" cy="2743200"/>
          </a:xfrm>
          <a:solidFill>
            <a:schemeClr val="bg1"/>
          </a:solidFill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298" y="3429000"/>
            <a:ext cx="8115299" cy="553998"/>
          </a:xfrm>
          <a:solidFill>
            <a:schemeClr val="tx1"/>
          </a:solidFill>
        </p:spPr>
        <p:txBody>
          <a:bodyPr wrap="squar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8" y="5943600"/>
            <a:ext cx="8229599" cy="246102"/>
          </a:xfrm>
          <a:solidFill>
            <a:schemeClr val="bg1"/>
          </a:solidFill>
        </p:spPr>
        <p:txBody>
          <a:bodyPr lIns="91440"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August 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8229598" cy="1274801"/>
          </a:xfrm>
          <a:solidFill>
            <a:schemeClr val="bg1"/>
          </a:solidFill>
        </p:spPr>
        <p:txBody>
          <a:bodyPr wrap="square" lIns="9144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9966960" y="25146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100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864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245 0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30"/>
                                        </p:tgtEl>
                                      </p:cBhvr>
                                      <p:by x="66670" y="6667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2" grpId="0" animBg="1"/>
      <p:bldP spid="3" grpId="0" uiExpand="1" animBg="1">
        <p:tmplLst>
          <p:tmpl>
            <p:tnLst>
              <p:par>
                <p:cTn presetID="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28" grpId="0" uiExpand="1" animBg="1">
        <p:tmplLst>
          <p:tmpl>
            <p:tnLst>
              <p:par>
                <p:cTn presetID="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1000">
              <a:srgbClr val="6ABF4B"/>
            </a:gs>
            <a:gs pos="100000">
              <a:srgbClr val="54C8E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rgbClr val="6ABF4B"/>
              </a:gs>
              <a:gs pos="99000">
                <a:srgbClr val="54C8E8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8" y="228600"/>
            <a:ext cx="8229600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299" y="3429000"/>
            <a:ext cx="7909560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 lIns="91440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August 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9144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2355943906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en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429000"/>
            <a:ext cx="9144000" cy="1371600"/>
          </a:xfrm>
        </p:spPr>
        <p:txBody>
          <a:bodyPr tIns="91440" bIns="91440" anchor="ctr">
            <a:noAutofit/>
          </a:bodyPr>
          <a:lstStyle>
            <a:lvl1pPr algn="ctr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Location / Subhead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4000" y="4800600"/>
            <a:ext cx="9144000" cy="914400"/>
          </a:xfrm>
        </p:spPr>
        <p:txBody>
          <a:bodyPr lIns="91440" tIns="91440" rIns="91440" bIns="91440" anchor="ctr">
            <a:normAutofit/>
          </a:bodyPr>
          <a:lstStyle>
            <a:lvl1pPr marL="112713" indent="0" algn="ctr">
              <a:buFont typeface="Wingdings" panose="05000000000000000000" pitchFamily="2" charset="2"/>
              <a:buNone/>
              <a:defRPr sz="28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Date / Presenter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524000" y="685800"/>
            <a:ext cx="9144000" cy="2743200"/>
          </a:xfrm>
        </p:spPr>
        <p:txBody>
          <a:bodyPr/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en-US" dirty="0"/>
              <a:t>&lt;click the bottom-left icon here to insert event logo/image&gt;</a:t>
            </a:r>
          </a:p>
        </p:txBody>
      </p:sp>
    </p:spTree>
    <p:extLst>
      <p:ext uri="{BB962C8B-B14F-4D97-AF65-F5344CB8AC3E}">
        <p14:creationId xmlns:p14="http://schemas.microsoft.com/office/powerpoint/2010/main" val="276037057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100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100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rgbClr val="56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6ABF4B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Closing Slide">
    <p:bg>
      <p:bgPr>
        <a:solidFill>
          <a:srgbClr val="C8C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6ABF4B"/>
              </a:gs>
              <a:gs pos="100000">
                <a:srgbClr val="54C8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rgbClr val="C8C8C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rgbClr val="C8C8C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rgbClr val="C8C8C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rgbClr val="C8C8C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56565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6ABF4B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42680305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2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5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3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3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30"/>
                            </p:stCondLst>
                            <p:childTnLst>
                              <p:par>
                                <p:cTn id="94" presetID="6" presetClass="emph" presetSubtype="0" ac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ac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44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13" grpId="0" animBg="1"/>
      <p:bldP spid="13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tIns="91440" bIns="91440"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lIns="91440" tIns="91440" rIns="91440" bIns="91440" anchor="ctr">
            <a:no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90832" y="4983109"/>
            <a:ext cx="4291368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Quote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011661" y="5506329"/>
            <a:ext cx="1970539" cy="492443"/>
          </a:xfrm>
        </p:spPr>
        <p:txBody>
          <a:bodyPr wrap="none" anchor="ctr">
            <a:sp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dirty="0"/>
              <a:t>Title / Company</a:t>
            </a: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/>
        </p:nvCxnSpPr>
        <p:spPr>
          <a:xfrm>
            <a:off x="458724" y="1028700"/>
            <a:ext cx="11274552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" y="0"/>
            <a:ext cx="12188952" cy="1138773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457200" tIns="91440" bIns="0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5029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91440" tIns="91440" rIns="91440" bIns="9144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91440" tIns="91440" rIns="91440" bIns="9144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91440" tIns="91440" rIns="91440" bIns="9144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9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85" r:id="rId29"/>
    <p:sldLayoutId id="2147483686" r:id="rId30"/>
    <p:sldLayoutId id="2147483679" r:id="rId31"/>
    <p:sldLayoutId id="2147483680" r:id="rId32"/>
    <p:sldLayoutId id="2147483682" r:id="rId33"/>
    <p:sldLayoutId id="2147483687" r:id="rId34"/>
    <p:sldLayoutId id="2147483656" r:id="rId35"/>
    <p:sldLayoutId id="2147483657" r:id="rId36"/>
    <p:sldLayoutId id="2147483658" r:id="rId37"/>
    <p:sldLayoutId id="2147483659" r:id="rId38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8325" indent="-2222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177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018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39875" indent="-2206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44">
          <p15:clr>
            <a:srgbClr val="F26B43"/>
          </p15:clr>
        </p15:guide>
        <p15:guide id="4" orient="horz" pos="4176">
          <p15:clr>
            <a:srgbClr val="F26B43"/>
          </p15:clr>
        </p15:guide>
        <p15:guide id="5" pos="240">
          <p15:clr>
            <a:srgbClr val="F26B43"/>
          </p15:clr>
        </p15:guide>
        <p15:guide id="6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pRMrEfAIi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y.run/malware-trends/wannac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98734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 anchor="ctr">
            <a:normAutofit/>
          </a:bodyPr>
          <a:lstStyle/>
          <a:p>
            <a:r>
              <a:rPr lang="en-US" dirty="0"/>
              <a:t>How to get into the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dirty="0"/>
              <a:t>Multiple Paths to the Cyber Security Field</a:t>
            </a:r>
          </a:p>
          <a:p>
            <a:pPr lvl="1"/>
            <a:r>
              <a:rPr lang="en-US" sz="2400" dirty="0"/>
              <a:t>University</a:t>
            </a:r>
          </a:p>
          <a:p>
            <a:pPr lvl="1"/>
            <a:r>
              <a:rPr lang="en-US" sz="2400" dirty="0"/>
              <a:t>Certifications</a:t>
            </a:r>
          </a:p>
          <a:p>
            <a:pPr lvl="1"/>
            <a:r>
              <a:rPr lang="en-US" sz="2400" dirty="0"/>
              <a:t>Help Desk / Support</a:t>
            </a:r>
          </a:p>
          <a:p>
            <a:pPr lvl="1"/>
            <a:r>
              <a:rPr lang="en-US" sz="2400" dirty="0"/>
              <a:t>Internships</a:t>
            </a:r>
          </a:p>
          <a:p>
            <a:pPr lvl="1"/>
            <a:r>
              <a:rPr lang="en-US" sz="2400" dirty="0"/>
              <a:t>Self Study</a:t>
            </a:r>
          </a:p>
          <a:p>
            <a:pPr lvl="1"/>
            <a:r>
              <a:rPr lang="en-US" sz="2400" dirty="0"/>
              <a:t>Military</a:t>
            </a:r>
          </a:p>
          <a:p>
            <a:pPr lvl="1"/>
            <a:r>
              <a:rPr lang="en-US" sz="2400" dirty="0"/>
              <a:t>There's no right or wrong way</a:t>
            </a:r>
          </a:p>
        </p:txBody>
      </p:sp>
      <p:pic>
        <p:nvPicPr>
          <p:cNvPr id="8194" name="Picture 2" descr="15,584 Multiple Paths Stock Photos, Pictures &amp; Royalty-Free Images - iStock">
            <a:extLst>
              <a:ext uri="{FF2B5EF4-FFF2-40B4-BE49-F238E27FC236}">
                <a16:creationId xmlns:a16="http://schemas.microsoft.com/office/drawing/2014/main" id="{7B93337D-2D05-C93E-49E2-4EC42AAEF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3" r="24331" b="1"/>
          <a:stretch/>
        </p:blipFill>
        <p:spPr bwMode="auto">
          <a:xfrm>
            <a:off x="6324600" y="1143000"/>
            <a:ext cx="5486400" cy="525773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483344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4905-9418-7481-84EB-E4DE2B6E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785191"/>
            <a:ext cx="2904460" cy="554118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Types of Attacks – Phishing</a:t>
            </a:r>
            <a:br>
              <a:rPr lang="en-US" sz="4000" dirty="0"/>
            </a:br>
            <a:br>
              <a:rPr lang="en-US" sz="4000" dirty="0"/>
            </a:br>
            <a:br>
              <a:rPr lang="en-US" sz="4800" dirty="0"/>
            </a:br>
            <a:r>
              <a:rPr lang="en-US" sz="2800" dirty="0">
                <a:hlinkClick r:id="rId3"/>
              </a:rPr>
              <a:t>Social Engineering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2B7647-0B90-451C-382C-4E8DFD522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634" y="0"/>
            <a:ext cx="7510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149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A454-03C2-8421-EAEA-4C58D1918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 anchor="ctr">
            <a:normAutofit/>
          </a:bodyPr>
          <a:lstStyle/>
          <a:p>
            <a:r>
              <a:rPr lang="en-US" dirty="0"/>
              <a:t>Types of attacks – what are we up against?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E96F0-162C-66FB-342A-0BED6C553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11580930" cy="5257787"/>
          </a:xfrm>
        </p:spPr>
        <p:txBody>
          <a:bodyPr>
            <a:normAutofit/>
          </a:bodyPr>
          <a:lstStyle/>
          <a:p>
            <a:r>
              <a:rPr lang="en-US" sz="3600" dirty="0"/>
              <a:t>Attacks on Websites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Cross-site Scripting</a:t>
            </a:r>
          </a:p>
          <a:p>
            <a:pPr lvl="1"/>
            <a:r>
              <a:rPr lang="en-US" dirty="0"/>
              <a:t>Denial of Service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63D06-5234-7D44-9148-FC4D6C9FB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1" y="2234647"/>
            <a:ext cx="5637329" cy="4444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E6F34-A100-A870-01DA-E02BE28C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2" y="3434245"/>
            <a:ext cx="6055863" cy="10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105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65DD-7C15-849D-0885-0A4CD2E1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 anchor="ctr">
            <a:normAutofit/>
          </a:bodyPr>
          <a:lstStyle/>
          <a:p>
            <a:r>
              <a:rPr lang="en-US" dirty="0"/>
              <a:t>Types of attacks – what are we up against?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02844-61E8-8CEA-F704-C3B14FCE2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 vert="horz" lIns="91440" tIns="91440" rIns="91440" bIns="91440" rtlCol="0">
            <a:normAutofit/>
          </a:bodyPr>
          <a:lstStyle/>
          <a:p>
            <a:pPr>
              <a:buClr>
                <a:srgbClr val="98989A"/>
              </a:buClr>
              <a:buFont typeface="Wingdings" panose="020B0604020202020204" pitchFamily="34" charset="0"/>
              <a:buChar char="§"/>
            </a:pPr>
            <a:r>
              <a:rPr lang="en-US" dirty="0"/>
              <a:t>Ransomware</a:t>
            </a:r>
          </a:p>
          <a:p>
            <a:pPr lvl="1">
              <a:buClr>
                <a:srgbClr val="98989A"/>
              </a:buClr>
            </a:pPr>
            <a:r>
              <a:rPr lang="en-US" sz="2400" dirty="0"/>
              <a:t>Virus that Encrypts/Locks files on your computer</a:t>
            </a:r>
          </a:p>
          <a:p>
            <a:pPr lvl="1">
              <a:buClr>
                <a:srgbClr val="98989A"/>
              </a:buClr>
            </a:pPr>
            <a:r>
              <a:rPr lang="en-US" sz="2400" dirty="0"/>
              <a:t>Forces you to pay to get the key to unlock them</a:t>
            </a:r>
          </a:p>
          <a:p>
            <a:pPr lvl="1">
              <a:buClr>
                <a:srgbClr val="98989A"/>
              </a:buClr>
            </a:pPr>
            <a:r>
              <a:rPr lang="en-US" sz="2400" dirty="0"/>
              <a:t>Average ransom payments reached $812,000 in 2021</a:t>
            </a:r>
          </a:p>
          <a:p>
            <a:pPr marL="346075" lvl="1" indent="0">
              <a:buClr>
                <a:srgbClr val="98989A"/>
              </a:buClr>
              <a:buNone/>
            </a:pPr>
            <a:endParaRPr lang="en-US" sz="2400" dirty="0"/>
          </a:p>
          <a:p>
            <a:pPr lvl="1">
              <a:buClr>
                <a:srgbClr val="98989A"/>
              </a:buClr>
            </a:pPr>
            <a:r>
              <a:rPr lang="en-US" dirty="0">
                <a:hlinkClick r:id="rId3"/>
              </a:rPr>
              <a:t>WannaCry Ransomware Demonstration</a:t>
            </a:r>
            <a:endParaRPr lang="en-US" dirty="0"/>
          </a:p>
        </p:txBody>
      </p:sp>
      <p:pic>
        <p:nvPicPr>
          <p:cNvPr id="5" name="Picture 4" descr="A picture containing text, person, sign, dark&#10;&#10;Description automatically generated">
            <a:extLst>
              <a:ext uri="{FF2B5EF4-FFF2-40B4-BE49-F238E27FC236}">
                <a16:creationId xmlns:a16="http://schemas.microsoft.com/office/drawing/2014/main" id="{8A9528A7-6166-5635-EFC8-DAA5365FA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359121"/>
            <a:ext cx="5486400" cy="2825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93294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1317-C2EB-D195-BBA8-580EFD7C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attackers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26870-F081-DF4C-3E02-27AD0EA37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Nation-state</a:t>
            </a:r>
          </a:p>
          <a:p>
            <a:pPr lvl="1"/>
            <a:r>
              <a:rPr lang="en-US" dirty="0"/>
              <a:t>Source of Income</a:t>
            </a:r>
          </a:p>
          <a:p>
            <a:pPr lvl="2"/>
            <a:r>
              <a:rPr lang="en-US" dirty="0"/>
              <a:t>North Korea - $2 billion stolen via crypto attacks/scams</a:t>
            </a:r>
          </a:p>
          <a:p>
            <a:pPr lvl="1"/>
            <a:r>
              <a:rPr lang="en-US" dirty="0"/>
              <a:t>Military</a:t>
            </a:r>
          </a:p>
          <a:p>
            <a:pPr lvl="2"/>
            <a:r>
              <a:rPr lang="en-US" dirty="0"/>
              <a:t>Funding for weapons systems like nukes and ICBM</a:t>
            </a:r>
          </a:p>
          <a:p>
            <a:pPr lvl="2"/>
            <a:r>
              <a:rPr lang="en-US" dirty="0"/>
              <a:t>Stuxnet</a:t>
            </a:r>
          </a:p>
          <a:p>
            <a:pPr lvl="1"/>
            <a:r>
              <a:rPr lang="en-US" dirty="0"/>
              <a:t>Corporate Espionage </a:t>
            </a:r>
          </a:p>
          <a:p>
            <a:pPr lvl="2"/>
            <a:r>
              <a:rPr lang="en-US" dirty="0"/>
              <a:t>Why engineer new technology when we can steal it?</a:t>
            </a:r>
          </a:p>
          <a:p>
            <a:pPr lvl="2"/>
            <a:r>
              <a:rPr lang="en-US" dirty="0"/>
              <a:t>Saves time and money on R&amp;D</a:t>
            </a:r>
          </a:p>
          <a:p>
            <a:pPr lvl="1"/>
            <a:r>
              <a:rPr lang="en-US" dirty="0"/>
              <a:t>US Government</a:t>
            </a:r>
          </a:p>
          <a:p>
            <a:pPr lvl="2"/>
            <a:r>
              <a:rPr lang="en-US" dirty="0"/>
              <a:t>CIA/FBI/DHS</a:t>
            </a:r>
          </a:p>
        </p:txBody>
      </p:sp>
    </p:spTree>
    <p:extLst>
      <p:ext uri="{BB962C8B-B14F-4D97-AF65-F5344CB8AC3E}">
        <p14:creationId xmlns:p14="http://schemas.microsoft.com/office/powerpoint/2010/main" val="17908924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1FE6-6348-C915-CDEE-7793DCAF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attackers</a:t>
            </a:r>
          </a:p>
        </p:txBody>
      </p:sp>
      <p:pic>
        <p:nvPicPr>
          <p:cNvPr id="2050" name="Picture 2" descr="What are White-Hat, Gray-Hat and Black-Hat Hackers? - GeeksforGeeks">
            <a:extLst>
              <a:ext uri="{FF2B5EF4-FFF2-40B4-BE49-F238E27FC236}">
                <a16:creationId xmlns:a16="http://schemas.microsoft.com/office/drawing/2014/main" id="{FDF3ED17-C834-C587-2B60-4D8E153D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76" y="1424763"/>
            <a:ext cx="7173531" cy="505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E49E7-89F1-A577-45BB-85D49CB1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875" y="1089690"/>
            <a:ext cx="1358900" cy="173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783DDD-85E9-2D61-2BF9-CA74380E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475" y="2842290"/>
            <a:ext cx="1663700" cy="185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83DD0-35B1-E50A-A874-3E8B79516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675" y="4757480"/>
            <a:ext cx="1511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384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FF80-D256-960C-7139-11626E17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 anchor="ctr">
            <a:normAutofit/>
          </a:bodyPr>
          <a:lstStyle/>
          <a:p>
            <a:r>
              <a:rPr lang="en-US" dirty="0"/>
              <a:t>Types of Attackers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2580-B40A-C305-55A5-216772C97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Researchers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Bug Bounty Programs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Help big companies find flaws in their code</a:t>
            </a:r>
          </a:p>
          <a:p>
            <a:pPr lvl="2">
              <a:lnSpc>
                <a:spcPct val="90000"/>
              </a:lnSpc>
            </a:pPr>
            <a:r>
              <a:rPr lang="en-US" sz="1900" dirty="0" err="1"/>
              <a:t>HackerOne</a:t>
            </a:r>
            <a:r>
              <a:rPr lang="en-US" sz="1900" dirty="0"/>
              <a:t> Leaderboards</a:t>
            </a:r>
          </a:p>
          <a:p>
            <a:pPr marL="682625" lvl="2" indent="0">
              <a:lnSpc>
                <a:spcPct val="90000"/>
              </a:lnSpc>
              <a:buNone/>
            </a:pPr>
            <a:endParaRPr lang="en-US" sz="1900" dirty="0"/>
          </a:p>
          <a:p>
            <a:pPr lvl="1">
              <a:lnSpc>
                <a:spcPct val="90000"/>
              </a:lnSpc>
            </a:pPr>
            <a:r>
              <a:rPr lang="en-US" sz="1900" dirty="0"/>
              <a:t>Hobby - They’re good at finding vulnerable code and capitalize on it</a:t>
            </a:r>
          </a:p>
          <a:p>
            <a:pPr marL="346075" lvl="1" indent="0">
              <a:lnSpc>
                <a:spcPct val="90000"/>
              </a:lnSpc>
              <a:buNone/>
            </a:pPr>
            <a:endParaRPr lang="en-US" sz="1900" dirty="0"/>
          </a:p>
          <a:p>
            <a:pPr lvl="1">
              <a:lnSpc>
                <a:spcPct val="90000"/>
              </a:lnSpc>
            </a:pPr>
            <a:r>
              <a:rPr lang="en-US" sz="1900" dirty="0"/>
              <a:t>Reputation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Resume Building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Cyber Security Firms</a:t>
            </a:r>
          </a:p>
          <a:p>
            <a:pPr lvl="3">
              <a:lnSpc>
                <a:spcPct val="90000"/>
              </a:lnSpc>
            </a:pPr>
            <a:r>
              <a:rPr lang="en-US" sz="1900" dirty="0"/>
              <a:t>Brand Recognition</a:t>
            </a:r>
          </a:p>
          <a:p>
            <a:pPr lvl="3">
              <a:lnSpc>
                <a:spcPct val="90000"/>
              </a:lnSpc>
            </a:pPr>
            <a:r>
              <a:rPr lang="en-US" sz="1900" dirty="0"/>
              <a:t>Trust from the Community</a:t>
            </a:r>
          </a:p>
          <a:p>
            <a:pPr lvl="1"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D3436-7C50-5996-E946-BA82CC5B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64" y="1739900"/>
            <a:ext cx="4650351" cy="375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056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2F87-44C4-47BA-DB5D-3C6E75D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Everyday Security tips – Privacy/Social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8F5E-AF3E-518A-6264-6E110504F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0470"/>
            <a:ext cx="11430000" cy="5257800"/>
          </a:xfrm>
        </p:spPr>
        <p:txBody>
          <a:bodyPr/>
          <a:lstStyle/>
          <a:p>
            <a:r>
              <a:rPr lang="en-US" dirty="0"/>
              <a:t>Privacy</a:t>
            </a:r>
          </a:p>
          <a:p>
            <a:pPr lvl="1"/>
            <a:r>
              <a:rPr lang="en-US" dirty="0"/>
              <a:t>Limiting personal information on Social Media</a:t>
            </a:r>
          </a:p>
          <a:p>
            <a:pPr lvl="1"/>
            <a:r>
              <a:rPr lang="en-US" dirty="0"/>
              <a:t>Attackers can use this information to gain your trust</a:t>
            </a:r>
          </a:p>
          <a:p>
            <a:pPr lvl="1"/>
            <a:r>
              <a:rPr lang="en-US" dirty="0"/>
              <a:t>Use a VPN when you’re on a public/untrusted network</a:t>
            </a:r>
          </a:p>
          <a:p>
            <a:pPr lvl="1"/>
            <a:r>
              <a:rPr lang="en-US" dirty="0"/>
              <a:t>“Don’t talk to strangers”</a:t>
            </a:r>
          </a:p>
        </p:txBody>
      </p:sp>
      <p:pic>
        <p:nvPicPr>
          <p:cNvPr id="3074" name="Picture 2" descr="How to Manage Your Social Media Privacy Settings - Experian">
            <a:extLst>
              <a:ext uri="{FF2B5EF4-FFF2-40B4-BE49-F238E27FC236}">
                <a16:creationId xmlns:a16="http://schemas.microsoft.com/office/drawing/2014/main" id="{20082195-60C3-8B6A-069B-F967E82BD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60" y="3274828"/>
            <a:ext cx="5011479" cy="322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059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E218-93AA-6395-EA72-3B760EDE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Everyday Security tips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EFB2-1A99-609A-21E7-D29F5BF67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Software</a:t>
            </a:r>
          </a:p>
          <a:p>
            <a:pPr lvl="1"/>
            <a:r>
              <a:rPr lang="en-US" dirty="0"/>
              <a:t>“Free” Games/Movies/Music</a:t>
            </a:r>
          </a:p>
          <a:p>
            <a:pPr lvl="2"/>
            <a:r>
              <a:rPr lang="en-US" dirty="0"/>
              <a:t>Too Good to be True</a:t>
            </a:r>
          </a:p>
          <a:p>
            <a:pPr lvl="2"/>
            <a:r>
              <a:rPr lang="en-US" dirty="0"/>
              <a:t>Loaded with Malware!</a:t>
            </a:r>
          </a:p>
          <a:p>
            <a:pPr lvl="2"/>
            <a:endParaRPr lang="en-US" dirty="0"/>
          </a:p>
          <a:p>
            <a:r>
              <a:rPr lang="en-US" dirty="0"/>
              <a:t>Is this website legitimate &amp; reputable?</a:t>
            </a:r>
          </a:p>
          <a:p>
            <a:pPr lvl="1"/>
            <a:r>
              <a:rPr lang="en-US" dirty="0"/>
              <a:t>Go directly to the company’s website</a:t>
            </a:r>
          </a:p>
          <a:p>
            <a:pPr lvl="1"/>
            <a:r>
              <a:rPr lang="en-US" dirty="0"/>
              <a:t>EX: Download Microsoft word from Microsoft’s website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098" name="Picture 2" descr="Does Your Computer Have a Virus? Here's How to Check">
            <a:extLst>
              <a:ext uri="{FF2B5EF4-FFF2-40B4-BE49-F238E27FC236}">
                <a16:creationId xmlns:a16="http://schemas.microsoft.com/office/drawing/2014/main" id="{2534D0EC-644D-A2A5-73E9-E85986592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539" y="1734879"/>
            <a:ext cx="4819461" cy="26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4172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BC59-EE5F-29D8-4A55-0692D2CA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28601"/>
            <a:ext cx="11430000" cy="685799"/>
          </a:xfrm>
        </p:spPr>
        <p:txBody>
          <a:bodyPr/>
          <a:lstStyle/>
          <a:p>
            <a:r>
              <a:rPr lang="en-US" dirty="0"/>
              <a:t>Everyday Security tips - Passwords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CFF344-4E12-3BDD-B235-7131E36F0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847" y="1153633"/>
            <a:ext cx="6169152" cy="525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666B0-DB1F-E746-C3A3-ACB242A4B7C3}"/>
              </a:ext>
            </a:extLst>
          </p:cNvPr>
          <p:cNvSpPr txBox="1"/>
          <p:nvPr/>
        </p:nvSpPr>
        <p:spPr>
          <a:xfrm>
            <a:off x="520995" y="1329070"/>
            <a:ext cx="4848447" cy="2154436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Password Complexity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Never Re-use Passwords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Avoid Dictionary Words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678C-3242-A15D-51EF-639CF3EEF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52" y="2690038"/>
            <a:ext cx="4125064" cy="40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702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Hyland Hy-Tech 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" y="3429000"/>
            <a:ext cx="3535904" cy="553998"/>
          </a:xfrm>
        </p:spPr>
        <p:txBody>
          <a:bodyPr/>
          <a:lstStyle/>
          <a:p>
            <a:r>
              <a:rPr lang="en-US" dirty="0"/>
              <a:t>Cyber Security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2391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B2D6-C669-5809-E20B-FC230A5A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Everyday Security tips -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3C1C-6D6B-F0E8-81BB-2BB0D2842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Password Vaults</a:t>
            </a:r>
          </a:p>
          <a:p>
            <a:pPr lvl="1"/>
            <a:r>
              <a:rPr lang="en-US" dirty="0"/>
              <a:t>LastPass</a:t>
            </a:r>
          </a:p>
          <a:p>
            <a:pPr lvl="1"/>
            <a:r>
              <a:rPr lang="en-US" dirty="0"/>
              <a:t>KeePass</a:t>
            </a:r>
          </a:p>
          <a:p>
            <a:pPr lvl="1"/>
            <a:r>
              <a:rPr lang="en-US" dirty="0"/>
              <a:t>1Password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A8706-BE67-003C-C74A-C81D3CB1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779" y="1291856"/>
            <a:ext cx="7580854" cy="52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637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5A04-B737-8BCA-62CE-946B75E04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 anchor="ctr">
            <a:normAutofit/>
          </a:bodyPr>
          <a:lstStyle/>
          <a:p>
            <a:r>
              <a:rPr lang="en-US" sz="2700"/>
              <a:t>Everyday Security tips – Multi Factor Authentication</a:t>
            </a:r>
          </a:p>
        </p:txBody>
      </p:sp>
      <p:sp>
        <p:nvSpPr>
          <p:cNvPr id="1031" name="Content Placeholder 2">
            <a:extLst>
              <a:ext uri="{FF2B5EF4-FFF2-40B4-BE49-F238E27FC236}">
                <a16:creationId xmlns:a16="http://schemas.microsoft.com/office/drawing/2014/main" id="{BE7A5D90-EBE1-D826-5DE4-09D01A281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Factor – Something You Know</a:t>
            </a:r>
          </a:p>
          <a:p>
            <a:pPr lvl="1"/>
            <a:r>
              <a:rPr lang="en-US" dirty="0"/>
              <a:t>Password</a:t>
            </a:r>
          </a:p>
          <a:p>
            <a:pPr lvl="1"/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Factor – Something you have</a:t>
            </a:r>
          </a:p>
          <a:p>
            <a:pPr lvl="1"/>
            <a:r>
              <a:rPr lang="en-US" dirty="0"/>
              <a:t>Authenticator App (Click to Approve Sign-in)</a:t>
            </a:r>
          </a:p>
          <a:p>
            <a:pPr lvl="1"/>
            <a:r>
              <a:rPr lang="en-US" dirty="0"/>
              <a:t>Cell Phone Number (Text Verification)</a:t>
            </a:r>
          </a:p>
          <a:p>
            <a:pPr lvl="1"/>
            <a:endParaRPr lang="en-US" dirty="0"/>
          </a:p>
          <a:p>
            <a:r>
              <a:rPr lang="en-US" dirty="0"/>
              <a:t>Most websites in 2022 offer some form of MFA</a:t>
            </a:r>
          </a:p>
        </p:txBody>
      </p:sp>
      <p:pic>
        <p:nvPicPr>
          <p:cNvPr id="1026" name="Picture 2" descr="What Is MFA — Multi-Factor Authentication | Perforce">
            <a:extLst>
              <a:ext uri="{FF2B5EF4-FFF2-40B4-BE49-F238E27FC236}">
                <a16:creationId xmlns:a16="http://schemas.microsoft.com/office/drawing/2014/main" id="{BE2ECC2B-9B2E-45DC-B5AB-B821A0A0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943069"/>
            <a:ext cx="5486400" cy="36576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616362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3F82-3E3C-F809-19BE-05703183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Everyday Security tips - Passwords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F701A-2A98-9BDF-64C6-60087A1D519B}"/>
              </a:ext>
            </a:extLst>
          </p:cNvPr>
          <p:cNvSpPr txBox="1"/>
          <p:nvPr/>
        </p:nvSpPr>
        <p:spPr>
          <a:xfrm>
            <a:off x="381000" y="1287387"/>
            <a:ext cx="11025963" cy="572464"/>
          </a:xfrm>
          <a:prstGeom prst="rect">
            <a:avLst/>
          </a:prstGeom>
          <a:noFill/>
        </p:spPr>
        <p:txBody>
          <a:bodyPr wrap="square" lIns="91440" tIns="91440" rIns="91440" bIns="91440" rtlCol="0" anchor="t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</a:t>
            </a:r>
            <a:r>
              <a:rPr lang="en-US" sz="28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haveibeenpwned.com</a:t>
            </a: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61F86E-7997-57A6-C306-62151000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" y="2356185"/>
            <a:ext cx="5836581" cy="3093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0F33B8-BA28-3631-6572-840BB1FC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3548"/>
            <a:ext cx="6095999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157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9EE4-2714-85CC-BB4A-CDBDB28E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FB21AF-BFA6-F5C9-A139-6C545B361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650" y="2108200"/>
            <a:ext cx="3314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839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754464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170"/>
            <a:r>
              <a:rPr lang="en-US" dirty="0">
                <a:cs typeface="Arial"/>
              </a:rPr>
              <a:t>Introductions</a:t>
            </a:r>
          </a:p>
          <a:p>
            <a:pPr marL="344170"/>
            <a:r>
              <a:rPr lang="en-US" dirty="0">
                <a:cs typeface="Arial"/>
              </a:rPr>
              <a:t>Cyber Security Careers</a:t>
            </a:r>
          </a:p>
          <a:p>
            <a:pPr marL="344170"/>
            <a:r>
              <a:rPr lang="en-US" dirty="0">
                <a:cs typeface="Arial"/>
              </a:rPr>
              <a:t>Paths to Cyber Security</a:t>
            </a:r>
          </a:p>
          <a:p>
            <a:pPr marL="344170"/>
            <a:r>
              <a:rPr lang="en-US" dirty="0">
                <a:cs typeface="Arial"/>
              </a:rPr>
              <a:t>Everyday Security Tips</a:t>
            </a:r>
          </a:p>
        </p:txBody>
      </p:sp>
    </p:spTree>
    <p:extLst>
      <p:ext uri="{BB962C8B-B14F-4D97-AF65-F5344CB8AC3E}">
        <p14:creationId xmlns:p14="http://schemas.microsoft.com/office/powerpoint/2010/main" val="40246300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8DFA-8D66-A366-A973-98661B9B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3" y="378939"/>
            <a:ext cx="3429000" cy="1505465"/>
          </a:xfrm>
        </p:spPr>
        <p:txBody>
          <a:bodyPr>
            <a:normAutofit/>
          </a:bodyPr>
          <a:lstStyle/>
          <a:p>
            <a:r>
              <a:rPr lang="en-US" sz="2800" dirty="0"/>
              <a:t>Bryan Hader</a:t>
            </a:r>
            <a:br>
              <a:rPr lang="en-US" sz="2800" dirty="0"/>
            </a:br>
            <a:r>
              <a:rPr lang="en-US" sz="2800" dirty="0">
                <a:solidFill>
                  <a:srgbClr val="6ABF4B"/>
                </a:solidFill>
              </a:rPr>
              <a:t>Cyber Security Analyst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CD0D4-AC34-271B-B79E-E181E797D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Cleveland, Ohio </a:t>
            </a:r>
          </a:p>
          <a:p>
            <a:r>
              <a:rPr lang="en-US" dirty="0"/>
              <a:t>Education: University of Oregon B.S. Sociology, Tri-C A.AB Cyber Security</a:t>
            </a:r>
          </a:p>
          <a:p>
            <a:r>
              <a:rPr lang="en-US" dirty="0"/>
              <a:t>Navy Veteran</a:t>
            </a:r>
          </a:p>
          <a:p>
            <a:r>
              <a:rPr lang="en-US" dirty="0"/>
              <a:t>8 years IT experience (almost 2 years in Cyber)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710D3-64C0-70FC-33C4-4FDDA2F2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4" y="2139778"/>
            <a:ext cx="2894539" cy="28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448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8DFA-8D66-A366-A973-98661B9B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3" y="378939"/>
            <a:ext cx="3429000" cy="1505465"/>
          </a:xfrm>
        </p:spPr>
        <p:txBody>
          <a:bodyPr>
            <a:normAutofit/>
          </a:bodyPr>
          <a:lstStyle/>
          <a:p>
            <a:r>
              <a:rPr lang="en-US" sz="2800" dirty="0"/>
              <a:t>Josh Justice</a:t>
            </a:r>
            <a:br>
              <a:rPr lang="en-US" sz="2800" dirty="0"/>
            </a:br>
            <a:r>
              <a:rPr lang="en-US" sz="2800" dirty="0">
                <a:solidFill>
                  <a:srgbClr val="6ABF4B"/>
                </a:solidFill>
              </a:rPr>
              <a:t>Cyber Security Analyst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CD0D4-AC34-271B-B79E-E181E797D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170"/>
            <a:r>
              <a:rPr lang="en-US" dirty="0"/>
              <a:t>Cleveland, Ohio </a:t>
            </a:r>
            <a:endParaRPr lang="en-US"/>
          </a:p>
          <a:p>
            <a:pPr marL="344170"/>
            <a:r>
              <a:rPr lang="en-US" dirty="0"/>
              <a:t>Education: LCCC</a:t>
            </a:r>
            <a:r>
              <a:rPr lang="en-US"/>
              <a:t>(Teaching)(Nursing) SNHU – Information Technology </a:t>
            </a:r>
            <a:endParaRPr lang="en-US" dirty="0">
              <a:cs typeface="Arial"/>
            </a:endParaRPr>
          </a:p>
          <a:p>
            <a:pPr marL="344170"/>
            <a:r>
              <a:rPr lang="en-US" dirty="0"/>
              <a:t>Navy Veteran</a:t>
            </a:r>
            <a:endParaRPr lang="en-US" dirty="0">
              <a:cs typeface="Arial" panose="020B0604020202020204"/>
            </a:endParaRPr>
          </a:p>
          <a:p>
            <a:pPr marL="344170"/>
            <a:r>
              <a:rPr lang="en-US" dirty="0"/>
              <a:t>12 years IT experience</a:t>
            </a:r>
            <a:endParaRPr lang="en-US" dirty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9E8C3-FE91-9170-4706-C5F6E160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17" y="1791848"/>
            <a:ext cx="2818683" cy="28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44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776A-6511-DBDF-70B5-D913886FD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75" y="288325"/>
            <a:ext cx="3429000" cy="1486930"/>
          </a:xfrm>
        </p:spPr>
        <p:txBody>
          <a:bodyPr>
            <a:normAutofit/>
          </a:bodyPr>
          <a:lstStyle/>
          <a:p>
            <a:r>
              <a:rPr lang="en-US" sz="2800" dirty="0"/>
              <a:t>Eric Cabranes</a:t>
            </a:r>
            <a:br>
              <a:rPr lang="en-US" sz="2800" dirty="0"/>
            </a:br>
            <a:r>
              <a:rPr lang="en-US" sz="2800" dirty="0">
                <a:solidFill>
                  <a:srgbClr val="6ABF4B"/>
                </a:solidFill>
              </a:rPr>
              <a:t>Cyber Security Analyst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6DD40-27D8-6673-820E-A634678F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7" y="2059781"/>
            <a:ext cx="2685776" cy="27384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26C0-E70D-200D-9BC7-B2499E25A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4974" y="2059781"/>
            <a:ext cx="7278129" cy="2738438"/>
          </a:xfrm>
        </p:spPr>
        <p:txBody>
          <a:bodyPr/>
          <a:lstStyle/>
          <a:p>
            <a:r>
              <a:rPr lang="en-US" dirty="0"/>
              <a:t>Cleveland, Ohio</a:t>
            </a:r>
          </a:p>
          <a:p>
            <a:r>
              <a:rPr lang="en-US" dirty="0"/>
              <a:t>Education: University of Akron/LCCC B.S. Network Communications Technology</a:t>
            </a:r>
          </a:p>
          <a:p>
            <a:r>
              <a:rPr lang="en-US" dirty="0"/>
              <a:t>5 Years of IT/Security Experience</a:t>
            </a:r>
          </a:p>
        </p:txBody>
      </p:sp>
    </p:spTree>
    <p:extLst>
      <p:ext uri="{BB962C8B-B14F-4D97-AF65-F5344CB8AC3E}">
        <p14:creationId xmlns:p14="http://schemas.microsoft.com/office/powerpoint/2010/main" val="13460791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0D89-ED7E-7613-34D3-17378997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a career in cybersecurity?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AC4D-F85B-0513-712D-9FB3CAED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/>
              <a:t>~3 million unfilled cybersecurity jobs</a:t>
            </a:r>
          </a:p>
          <a:p>
            <a:pPr>
              <a:lnSpc>
                <a:spcPct val="250000"/>
              </a:lnSpc>
            </a:pPr>
            <a:r>
              <a:rPr lang="en-US" dirty="0"/>
              <a:t>Incredibly exciting and challenging</a:t>
            </a:r>
          </a:p>
          <a:p>
            <a:pPr>
              <a:lnSpc>
                <a:spcPct val="250000"/>
              </a:lnSpc>
            </a:pPr>
            <a:r>
              <a:rPr lang="en-US" dirty="0"/>
              <a:t>High number of specialties within Cyber Security</a:t>
            </a:r>
          </a:p>
          <a:p>
            <a:pPr>
              <a:lnSpc>
                <a:spcPct val="250000"/>
              </a:lnSpc>
            </a:pPr>
            <a:r>
              <a:rPr lang="en-US" dirty="0"/>
              <a:t>You can make a huge impact</a:t>
            </a:r>
          </a:p>
        </p:txBody>
      </p:sp>
    </p:spTree>
    <p:extLst>
      <p:ext uri="{BB962C8B-B14F-4D97-AF65-F5344CB8AC3E}">
        <p14:creationId xmlns:p14="http://schemas.microsoft.com/office/powerpoint/2010/main" val="16559612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Employment – What do we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2C2EE-9F93-1E46-B694-512C4D6056BF}"/>
              </a:ext>
            </a:extLst>
          </p:cNvPr>
          <p:cNvSpPr txBox="1"/>
          <p:nvPr/>
        </p:nvSpPr>
        <p:spPr>
          <a:xfrm>
            <a:off x="3975652" y="1948070"/>
            <a:ext cx="184731" cy="517065"/>
          </a:xfrm>
          <a:prstGeom prst="rect">
            <a:avLst/>
          </a:prstGeom>
          <a:noFill/>
        </p:spPr>
        <p:txBody>
          <a:bodyPr wrap="non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B2F20D4-441C-A5B2-33F1-4CC2D6D85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179933"/>
            <a:ext cx="6172200" cy="53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341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F9AA-331C-D4E8-2DE3-CC27F768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ED2AE-DA31-54CB-28E8-F764A8F6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Compliance &amp; Governance</a:t>
            </a:r>
          </a:p>
          <a:p>
            <a:pPr lvl="1"/>
            <a:r>
              <a:rPr lang="en-US" dirty="0"/>
              <a:t>Compliance Frameworks &amp; Certifications</a:t>
            </a:r>
          </a:p>
          <a:p>
            <a:pPr lvl="2"/>
            <a:r>
              <a:rPr lang="en-US" dirty="0"/>
              <a:t>HIPPA &amp; PCI</a:t>
            </a:r>
          </a:p>
          <a:p>
            <a:pPr lvl="1"/>
            <a:r>
              <a:rPr lang="en-US" dirty="0"/>
              <a:t>Technical vs Nontechnical Roles in Cyber Security</a:t>
            </a:r>
          </a:p>
        </p:txBody>
      </p:sp>
      <p:pic>
        <p:nvPicPr>
          <p:cNvPr id="7170" name="Picture 2" descr="YesWeHack - Cyber security job offers">
            <a:extLst>
              <a:ext uri="{FF2B5EF4-FFF2-40B4-BE49-F238E27FC236}">
                <a16:creationId xmlns:a16="http://schemas.microsoft.com/office/drawing/2014/main" id="{7B9BF934-BB6D-F2A9-9F29-4F8F4EF0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17110"/>
            <a:ext cx="5888515" cy="331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CCD67-3B11-7F7B-DB58-48F5C774C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076" y="3296893"/>
            <a:ext cx="3152702" cy="343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341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yland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bg2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1600" dirty="0" smtClean="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lIns="91440" tIns="91440" rIns="91440" bIns="91440" rtlCol="0" anchor="t">
        <a:spAutoFit/>
      </a:bodyPr>
      <a:lstStyle>
        <a:defPPr>
          <a:lnSpc>
            <a:spcPct val="90000"/>
          </a:lnSpc>
          <a:spcAft>
            <a:spcPts val="600"/>
          </a:spcAft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  <a:extLst>
    <a:ext uri="{05A4C25C-085E-4340-85A3-A5531E510DB2}">
      <thm15:themeFamily xmlns:thm15="http://schemas.microsoft.com/office/thememl/2012/main" name="Hyland2019" id="{19ADAF95-71AB-4F9D-ADA0-D9C64392BDFD}" vid="{7B3F6871-8523-42CF-A408-4D1295641D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Hyland2019</Template>
  <TotalTime>0</TotalTime>
  <Words>693</Words>
  <Application>Microsoft Office PowerPoint</Application>
  <PresentationFormat>Widescreen</PresentationFormat>
  <Paragraphs>152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Calibri</vt:lpstr>
      <vt:lpstr>Wingdings</vt:lpstr>
      <vt:lpstr>Hyland2019</vt:lpstr>
      <vt:lpstr>PowerPoint Presentation</vt:lpstr>
      <vt:lpstr>Hyland Hy-Tech Camp</vt:lpstr>
      <vt:lpstr>Agenda</vt:lpstr>
      <vt:lpstr>Bryan Hader Cyber Security Analyst</vt:lpstr>
      <vt:lpstr>Josh Justice Cyber Security Analyst</vt:lpstr>
      <vt:lpstr>Eric Cabranes Cyber Security Analyst</vt:lpstr>
      <vt:lpstr>Why choose a career in cybersecurity?</vt:lpstr>
      <vt:lpstr>Employment – What do we do?</vt:lpstr>
      <vt:lpstr>Employment</vt:lpstr>
      <vt:lpstr>How to get into the Field</vt:lpstr>
      <vt:lpstr>Types of Attacks – Phishing   Social Engineering </vt:lpstr>
      <vt:lpstr>Types of attacks – what are we up against?</vt:lpstr>
      <vt:lpstr>Types of attacks – what are we up against?</vt:lpstr>
      <vt:lpstr>Types of attackers</vt:lpstr>
      <vt:lpstr>Types of attackers</vt:lpstr>
      <vt:lpstr>Types of Attackers</vt:lpstr>
      <vt:lpstr>Everyday Security tips – Privacy/Social Media</vt:lpstr>
      <vt:lpstr>Everyday Security tips - Software</vt:lpstr>
      <vt:lpstr>Everyday Security tips - Passwords</vt:lpstr>
      <vt:lpstr>Everyday Security tips - Passwords</vt:lpstr>
      <vt:lpstr>Everyday Security tips – Multi Factor Authentication</vt:lpstr>
      <vt:lpstr>Everyday Security tips - Passwords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65</cp:revision>
  <dcterms:created xsi:type="dcterms:W3CDTF">2020-04-22T17:01:18Z</dcterms:created>
  <dcterms:modified xsi:type="dcterms:W3CDTF">2022-08-01T13:24:43Z</dcterms:modified>
</cp:coreProperties>
</file>